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62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jpg>
</file>

<file path=ppt/media/image7.gif>
</file>

<file path=ppt/media/image8.gi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914206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Sai</a:t>
            </a:r>
          </a:p>
        </p:txBody>
      </p:sp>
    </p:spTree>
    <p:extLst>
      <p:ext uri="{BB962C8B-B14F-4D97-AF65-F5344CB8AC3E}">
        <p14:creationId xmlns:p14="http://schemas.microsoft.com/office/powerpoint/2010/main" val="6120769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Laura</a:t>
            </a:r>
          </a:p>
        </p:txBody>
      </p:sp>
    </p:spTree>
    <p:extLst>
      <p:ext uri="{BB962C8B-B14F-4D97-AF65-F5344CB8AC3E}">
        <p14:creationId xmlns:p14="http://schemas.microsoft.com/office/powerpoint/2010/main" val="30471674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Laura</a:t>
            </a:r>
          </a:p>
        </p:txBody>
      </p:sp>
    </p:spTree>
    <p:extLst>
      <p:ext uri="{BB962C8B-B14F-4D97-AF65-F5344CB8AC3E}">
        <p14:creationId xmlns:p14="http://schemas.microsoft.com/office/powerpoint/2010/main" val="27065440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Laura</a:t>
            </a:r>
          </a:p>
        </p:txBody>
      </p:sp>
    </p:spTree>
    <p:extLst>
      <p:ext uri="{BB962C8B-B14F-4D97-AF65-F5344CB8AC3E}">
        <p14:creationId xmlns:p14="http://schemas.microsoft.com/office/powerpoint/2010/main" val="26511485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Rama</a:t>
            </a:r>
          </a:p>
        </p:txBody>
      </p:sp>
    </p:spTree>
    <p:extLst>
      <p:ext uri="{BB962C8B-B14F-4D97-AF65-F5344CB8AC3E}">
        <p14:creationId xmlns:p14="http://schemas.microsoft.com/office/powerpoint/2010/main" val="17839490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Rama</a:t>
            </a:r>
          </a:p>
        </p:txBody>
      </p:sp>
    </p:spTree>
    <p:extLst>
      <p:ext uri="{BB962C8B-B14F-4D97-AF65-F5344CB8AC3E}">
        <p14:creationId xmlns:p14="http://schemas.microsoft.com/office/powerpoint/2010/main" val="32653184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17502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Rama</a:t>
            </a:r>
          </a:p>
        </p:txBody>
      </p:sp>
    </p:spTree>
    <p:extLst>
      <p:ext uri="{BB962C8B-B14F-4D97-AF65-F5344CB8AC3E}">
        <p14:creationId xmlns:p14="http://schemas.microsoft.com/office/powerpoint/2010/main" val="26995447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Rama</a:t>
            </a:r>
          </a:p>
        </p:txBody>
      </p:sp>
    </p:spTree>
    <p:extLst>
      <p:ext uri="{BB962C8B-B14F-4D97-AF65-F5344CB8AC3E}">
        <p14:creationId xmlns:p14="http://schemas.microsoft.com/office/powerpoint/2010/main" val="1736421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49265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1" name="Shape 2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122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Sai</a:t>
            </a:r>
          </a:p>
        </p:txBody>
      </p:sp>
    </p:spTree>
    <p:extLst>
      <p:ext uri="{BB962C8B-B14F-4D97-AF65-F5344CB8AC3E}">
        <p14:creationId xmlns:p14="http://schemas.microsoft.com/office/powerpoint/2010/main" val="42729374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Sai</a:t>
            </a:r>
          </a:p>
        </p:txBody>
      </p:sp>
    </p:spTree>
    <p:extLst>
      <p:ext uri="{BB962C8B-B14F-4D97-AF65-F5344CB8AC3E}">
        <p14:creationId xmlns:p14="http://schemas.microsoft.com/office/powerpoint/2010/main" val="550340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Sai</a:t>
            </a:r>
          </a:p>
        </p:txBody>
      </p:sp>
    </p:spTree>
    <p:extLst>
      <p:ext uri="{BB962C8B-B14F-4D97-AF65-F5344CB8AC3E}">
        <p14:creationId xmlns:p14="http://schemas.microsoft.com/office/powerpoint/2010/main" val="16462032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Juan</a:t>
            </a:r>
          </a:p>
        </p:txBody>
      </p:sp>
    </p:spTree>
    <p:extLst>
      <p:ext uri="{BB962C8B-B14F-4D97-AF65-F5344CB8AC3E}">
        <p14:creationId xmlns:p14="http://schemas.microsoft.com/office/powerpoint/2010/main" val="12238667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Juan</a:t>
            </a:r>
          </a:p>
        </p:txBody>
      </p:sp>
    </p:spTree>
    <p:extLst>
      <p:ext uri="{BB962C8B-B14F-4D97-AF65-F5344CB8AC3E}">
        <p14:creationId xmlns:p14="http://schemas.microsoft.com/office/powerpoint/2010/main" val="26042103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Juan</a:t>
            </a:r>
          </a:p>
        </p:txBody>
      </p:sp>
    </p:spTree>
    <p:extLst>
      <p:ext uri="{BB962C8B-B14F-4D97-AF65-F5344CB8AC3E}">
        <p14:creationId xmlns:p14="http://schemas.microsoft.com/office/powerpoint/2010/main" val="13139979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Juan</a:t>
            </a:r>
          </a:p>
        </p:txBody>
      </p:sp>
    </p:spTree>
    <p:extLst>
      <p:ext uri="{BB962C8B-B14F-4D97-AF65-F5344CB8AC3E}">
        <p14:creationId xmlns:p14="http://schemas.microsoft.com/office/powerpoint/2010/main" val="23507831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Laura</a:t>
            </a:r>
          </a:p>
        </p:txBody>
      </p:sp>
    </p:spTree>
    <p:extLst>
      <p:ext uri="{BB962C8B-B14F-4D97-AF65-F5344CB8AC3E}">
        <p14:creationId xmlns:p14="http://schemas.microsoft.com/office/powerpoint/2010/main" val="4127474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0" y="1200150"/>
            <a:ext cx="9144000" cy="2743199"/>
          </a:xfrm>
          <a:prstGeom prst="rect">
            <a:avLst/>
          </a:prstGeom>
          <a:solidFill>
            <a:schemeClr val="dk1">
              <a:alpha val="2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10" name="Shape 10"/>
          <p:cNvGrpSpPr/>
          <p:nvPr/>
        </p:nvGrpSpPr>
        <p:grpSpPr>
          <a:xfrm>
            <a:off x="0" y="-1078"/>
            <a:ext cx="1827407" cy="5144627"/>
            <a:chOff x="0" y="-1438"/>
            <a:chExt cx="798029" cy="6859503"/>
          </a:xfrm>
        </p:grpSpPr>
        <p:sp>
          <p:nvSpPr>
            <p:cNvPr id="11" name="Shape 11"/>
            <p:cNvSpPr/>
            <p:nvPr/>
          </p:nvSpPr>
          <p:spPr>
            <a:xfrm>
              <a:off x="0" y="-1438"/>
              <a:ext cx="798029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0" y="0"/>
              <a:ext cx="399014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3" name="Shape 13"/>
          <p:cNvGrpSpPr/>
          <p:nvPr/>
        </p:nvGrpSpPr>
        <p:grpSpPr>
          <a:xfrm flipH="1">
            <a:off x="7316591" y="0"/>
            <a:ext cx="1827407" cy="5144627"/>
            <a:chOff x="0" y="-1438"/>
            <a:chExt cx="798029" cy="6859503"/>
          </a:xfrm>
        </p:grpSpPr>
        <p:sp>
          <p:nvSpPr>
            <p:cNvPr id="14" name="Shape 14"/>
            <p:cNvSpPr/>
            <p:nvPr/>
          </p:nvSpPr>
          <p:spPr>
            <a:xfrm>
              <a:off x="0" y="-1438"/>
              <a:ext cx="798029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0" y="0"/>
              <a:ext cx="399014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685800" y="1568184"/>
            <a:ext cx="7772400" cy="1238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800"/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685800" y="2914650"/>
            <a:ext cx="7772400" cy="658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2400">
                <a:solidFill>
                  <a:schemeClr val="lt2"/>
                </a:solidFill>
              </a:defRPr>
            </a:lvl1pPr>
            <a:lvl2pPr algn="ctr">
              <a:spcBef>
                <a:spcPts val="0"/>
              </a:spcBef>
              <a:buClr>
                <a:schemeClr val="lt2"/>
              </a:buClr>
              <a:buNone/>
              <a:defRPr>
                <a:solidFill>
                  <a:schemeClr val="lt2"/>
                </a:solidFill>
              </a:defRPr>
            </a:lvl2pPr>
            <a:lvl3pPr algn="ctr">
              <a:spcBef>
                <a:spcPts val="0"/>
              </a:spcBef>
              <a:buClr>
                <a:schemeClr val="lt2"/>
              </a:buClr>
              <a:buNone/>
              <a:defRPr>
                <a:solidFill>
                  <a:schemeClr val="lt2"/>
                </a:solidFill>
              </a:defRPr>
            </a:lvl3pPr>
            <a:lvl4pPr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2400">
                <a:solidFill>
                  <a:schemeClr val="lt2"/>
                </a:solidFill>
              </a:defRPr>
            </a:lvl4pPr>
            <a:lvl5pPr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2400">
                <a:solidFill>
                  <a:schemeClr val="lt2"/>
                </a:solidFill>
              </a:defRPr>
            </a:lvl5pPr>
            <a:lvl6pPr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2400">
                <a:solidFill>
                  <a:schemeClr val="lt2"/>
                </a:solidFill>
              </a:defRPr>
            </a:lvl6pPr>
            <a:lvl7pPr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2400">
                <a:solidFill>
                  <a:schemeClr val="lt2"/>
                </a:solidFill>
              </a:defRPr>
            </a:lvl7pPr>
            <a:lvl8pPr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2400">
                <a:solidFill>
                  <a:schemeClr val="lt2"/>
                </a:solidFill>
              </a:defRPr>
            </a:lvl8pPr>
            <a:lvl9pPr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2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0" y="-1078"/>
            <a:ext cx="9144000" cy="1144199"/>
          </a:xfrm>
          <a:prstGeom prst="rect">
            <a:avLst/>
          </a:prstGeom>
          <a:solidFill>
            <a:schemeClr val="dk2">
              <a:alpha val="2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21" name="Shape 21"/>
          <p:cNvGrpSpPr/>
          <p:nvPr/>
        </p:nvGrpSpPr>
        <p:grpSpPr>
          <a:xfrm>
            <a:off x="0" y="-1078"/>
            <a:ext cx="649180" cy="5144627"/>
            <a:chOff x="0" y="-1438"/>
            <a:chExt cx="649180" cy="6859503"/>
          </a:xfrm>
        </p:grpSpPr>
        <p:sp>
          <p:nvSpPr>
            <p:cNvPr id="22" name="Shape 22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6378">
                <a:alpha val="9803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4" name="Shape 24"/>
          <p:cNvGrpSpPr/>
          <p:nvPr/>
        </p:nvGrpSpPr>
        <p:grpSpPr>
          <a:xfrm flipH="1">
            <a:off x="8494493" y="0"/>
            <a:ext cx="649180" cy="5144627"/>
            <a:chOff x="0" y="-1438"/>
            <a:chExt cx="649180" cy="6859503"/>
          </a:xfrm>
        </p:grpSpPr>
        <p:sp>
          <p:nvSpPr>
            <p:cNvPr id="25" name="Shape 25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6378">
                <a:alpha val="9803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7" name="Shape 27"/>
          <p:cNvSpPr/>
          <p:nvPr/>
        </p:nvSpPr>
        <p:spPr>
          <a:xfrm>
            <a:off x="0" y="4743450"/>
            <a:ext cx="9144000" cy="401099"/>
          </a:xfrm>
          <a:prstGeom prst="rect">
            <a:avLst/>
          </a:prstGeom>
          <a:solidFill>
            <a:schemeClr val="dk1">
              <a:alpha val="14901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-1078"/>
            <a:ext cx="9144000" cy="1144199"/>
          </a:xfrm>
          <a:prstGeom prst="rect">
            <a:avLst/>
          </a:prstGeom>
          <a:solidFill>
            <a:schemeClr val="dk2">
              <a:alpha val="2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33" name="Shape 33"/>
          <p:cNvGrpSpPr/>
          <p:nvPr/>
        </p:nvGrpSpPr>
        <p:grpSpPr>
          <a:xfrm>
            <a:off x="0" y="-1078"/>
            <a:ext cx="649180" cy="5144627"/>
            <a:chOff x="0" y="-1438"/>
            <a:chExt cx="649180" cy="6859503"/>
          </a:xfrm>
        </p:grpSpPr>
        <p:sp>
          <p:nvSpPr>
            <p:cNvPr id="34" name="Shape 34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6" name="Shape 36"/>
          <p:cNvGrpSpPr/>
          <p:nvPr/>
        </p:nvGrpSpPr>
        <p:grpSpPr>
          <a:xfrm flipH="1">
            <a:off x="8494493" y="0"/>
            <a:ext cx="649180" cy="5144627"/>
            <a:chOff x="0" y="-1438"/>
            <a:chExt cx="649180" cy="6859503"/>
          </a:xfrm>
        </p:grpSpPr>
        <p:sp>
          <p:nvSpPr>
            <p:cNvPr id="37" name="Shape 37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6378">
                <a:alpha val="9803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9" name="Shape 39"/>
          <p:cNvSpPr/>
          <p:nvPr/>
        </p:nvSpPr>
        <p:spPr>
          <a:xfrm>
            <a:off x="0" y="4743450"/>
            <a:ext cx="9144000" cy="401099"/>
          </a:xfrm>
          <a:prstGeom prst="rect">
            <a:avLst/>
          </a:prstGeom>
          <a:solidFill>
            <a:schemeClr val="dk1">
              <a:alpha val="14901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>
            <a:off x="0" y="-1078"/>
            <a:ext cx="9144000" cy="1144199"/>
          </a:xfrm>
          <a:prstGeom prst="rect">
            <a:avLst/>
          </a:prstGeom>
          <a:solidFill>
            <a:schemeClr val="dk2">
              <a:alpha val="2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46" name="Shape 46"/>
          <p:cNvGrpSpPr/>
          <p:nvPr/>
        </p:nvGrpSpPr>
        <p:grpSpPr>
          <a:xfrm>
            <a:off x="0" y="-1078"/>
            <a:ext cx="649180" cy="5144627"/>
            <a:chOff x="0" y="-1438"/>
            <a:chExt cx="649180" cy="6859503"/>
          </a:xfrm>
        </p:grpSpPr>
        <p:sp>
          <p:nvSpPr>
            <p:cNvPr id="47" name="Shape 47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9" name="Shape 49"/>
          <p:cNvGrpSpPr/>
          <p:nvPr/>
        </p:nvGrpSpPr>
        <p:grpSpPr>
          <a:xfrm flipH="1">
            <a:off x="8494493" y="0"/>
            <a:ext cx="649180" cy="5144627"/>
            <a:chOff x="0" y="-1438"/>
            <a:chExt cx="649180" cy="6859503"/>
          </a:xfrm>
        </p:grpSpPr>
        <p:sp>
          <p:nvSpPr>
            <p:cNvPr id="50" name="Shape 50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2" name="Shape 52"/>
          <p:cNvSpPr/>
          <p:nvPr/>
        </p:nvSpPr>
        <p:spPr>
          <a:xfrm>
            <a:off x="0" y="4743450"/>
            <a:ext cx="9144000" cy="401099"/>
          </a:xfrm>
          <a:prstGeom prst="rect">
            <a:avLst/>
          </a:prstGeom>
          <a:solidFill>
            <a:schemeClr val="dk1">
              <a:alpha val="14901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0" y="-1078"/>
            <a:ext cx="9144000" cy="1144199"/>
          </a:xfrm>
          <a:prstGeom prst="rect">
            <a:avLst/>
          </a:prstGeom>
          <a:solidFill>
            <a:schemeClr val="dk2">
              <a:alpha val="2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57" name="Shape 57"/>
          <p:cNvGrpSpPr/>
          <p:nvPr/>
        </p:nvGrpSpPr>
        <p:grpSpPr>
          <a:xfrm>
            <a:off x="0" y="-1078"/>
            <a:ext cx="649180" cy="5144627"/>
            <a:chOff x="0" y="-1438"/>
            <a:chExt cx="649180" cy="6859503"/>
          </a:xfrm>
        </p:grpSpPr>
        <p:sp>
          <p:nvSpPr>
            <p:cNvPr id="58" name="Shape 58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0" name="Shape 60"/>
          <p:cNvGrpSpPr/>
          <p:nvPr/>
        </p:nvGrpSpPr>
        <p:grpSpPr>
          <a:xfrm flipH="1">
            <a:off x="8494493" y="0"/>
            <a:ext cx="649180" cy="5144627"/>
            <a:chOff x="0" y="-1438"/>
            <a:chExt cx="649180" cy="6859503"/>
          </a:xfrm>
        </p:grpSpPr>
        <p:sp>
          <p:nvSpPr>
            <p:cNvPr id="61" name="Shape 61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3" name="Shape 63"/>
          <p:cNvSpPr/>
          <p:nvPr/>
        </p:nvSpPr>
        <p:spPr>
          <a:xfrm>
            <a:off x="0" y="4743450"/>
            <a:ext cx="9144000" cy="401099"/>
          </a:xfrm>
          <a:prstGeom prst="rect">
            <a:avLst/>
          </a:prstGeom>
          <a:solidFill>
            <a:schemeClr val="dk1">
              <a:alpha val="14901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1800">
                <a:solidFill>
                  <a:schemeClr val="lt2"/>
                </a:solidFill>
              </a:defRPr>
            </a:lvl1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0" y="-1078"/>
            <a:ext cx="9144000" cy="1144199"/>
          </a:xfrm>
          <a:prstGeom prst="rect">
            <a:avLst/>
          </a:prstGeom>
          <a:solidFill>
            <a:schemeClr val="dk2">
              <a:alpha val="2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68" name="Shape 68"/>
          <p:cNvGrpSpPr/>
          <p:nvPr/>
        </p:nvGrpSpPr>
        <p:grpSpPr>
          <a:xfrm>
            <a:off x="0" y="-1078"/>
            <a:ext cx="649180" cy="5144627"/>
            <a:chOff x="0" y="-1438"/>
            <a:chExt cx="649180" cy="6859503"/>
          </a:xfrm>
        </p:grpSpPr>
        <p:sp>
          <p:nvSpPr>
            <p:cNvPr id="69" name="Shape 69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1" name="Shape 71"/>
          <p:cNvGrpSpPr/>
          <p:nvPr/>
        </p:nvGrpSpPr>
        <p:grpSpPr>
          <a:xfrm flipH="1">
            <a:off x="8494493" y="0"/>
            <a:ext cx="649180" cy="5144627"/>
            <a:chOff x="0" y="-1438"/>
            <a:chExt cx="649180" cy="6859503"/>
          </a:xfrm>
        </p:grpSpPr>
        <p:sp>
          <p:nvSpPr>
            <p:cNvPr id="72" name="Shape 72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4" name="Shape 74"/>
          <p:cNvSpPr/>
          <p:nvPr/>
        </p:nvSpPr>
        <p:spPr>
          <a:xfrm>
            <a:off x="0" y="4743450"/>
            <a:ext cx="9144000" cy="401099"/>
          </a:xfrm>
          <a:prstGeom prst="rect">
            <a:avLst/>
          </a:prstGeom>
          <a:solidFill>
            <a:schemeClr val="dk1">
              <a:alpha val="14901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chemeClr val="lt1"/>
              </a:buClr>
              <a:buSzPct val="100000"/>
              <a:buFont typeface="Trebuchet MS"/>
              <a:defRPr sz="30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>
              <a:spcBef>
                <a:spcPts val="480"/>
              </a:spcBef>
              <a:buClr>
                <a:schemeClr val="lt1"/>
              </a:buClr>
              <a:buSzPct val="100000"/>
              <a:buFont typeface="Trebuchet MS"/>
              <a:defRPr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>
              <a:spcBef>
                <a:spcPts val="480"/>
              </a:spcBef>
              <a:buClr>
                <a:schemeClr val="lt1"/>
              </a:buClr>
              <a:buSzPct val="100000"/>
              <a:buFont typeface="Trebuchet MS"/>
              <a:defRPr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>
              <a:spcBef>
                <a:spcPts val="360"/>
              </a:spcBef>
              <a:buClr>
                <a:schemeClr val="lt1"/>
              </a:buClr>
              <a:buSzPct val="100000"/>
              <a:buFont typeface="Trebuchet MS"/>
              <a:def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>
              <a:spcBef>
                <a:spcPts val="360"/>
              </a:spcBef>
              <a:buClr>
                <a:schemeClr val="lt1"/>
              </a:buClr>
              <a:buSzPct val="100000"/>
              <a:buFont typeface="Trebuchet MS"/>
              <a:def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>
              <a:spcBef>
                <a:spcPts val="360"/>
              </a:spcBef>
              <a:buClr>
                <a:schemeClr val="lt1"/>
              </a:buClr>
              <a:buSzPct val="100000"/>
              <a:buFont typeface="Trebuchet MS"/>
              <a:def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>
              <a:spcBef>
                <a:spcPts val="360"/>
              </a:spcBef>
              <a:buClr>
                <a:schemeClr val="lt1"/>
              </a:buClr>
              <a:buSzPct val="100000"/>
              <a:buFont typeface="Trebuchet MS"/>
              <a:def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>
              <a:spcBef>
                <a:spcPts val="360"/>
              </a:spcBef>
              <a:buClr>
                <a:schemeClr val="lt1"/>
              </a:buClr>
              <a:buSzPct val="100000"/>
              <a:buFont typeface="Trebuchet MS"/>
              <a:def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>
              <a:spcBef>
                <a:spcPts val="360"/>
              </a:spcBef>
              <a:buClr>
                <a:schemeClr val="lt1"/>
              </a:buClr>
              <a:buSzPct val="100000"/>
              <a:buFont typeface="Trebuchet MS"/>
              <a:defRPr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gif"/><Relationship Id="rId3" Type="http://schemas.openxmlformats.org/officeDocument/2006/relationships/image" Target="../media/image3.png"/><Relationship Id="rId7" Type="http://schemas.openxmlformats.org/officeDocument/2006/relationships/image" Target="../media/image7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78" name="Shape 78"/>
          <p:cNvPicPr preferRelativeResize="0"/>
          <p:nvPr/>
        </p:nvPicPr>
        <p:blipFill rotWithShape="1">
          <a:blip r:embed="rId3">
            <a:alphaModFix/>
          </a:blip>
          <a:srcRect l="703" t="8335" r="1650" b="2514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000"/>
              <a:t>Scalable Font ROM</a:t>
            </a:r>
          </a:p>
        </p:txBody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Custom 8 bit x 16 bit tiles </a:t>
            </a:r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6-bit address space  allows up to 64 different characters </a:t>
            </a:r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We have created tiles for 0-9, A-Z, !, :, and a blank space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Q: Why do it this way?  </a:t>
            </a:r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A: It saves our boss money! </a:t>
            </a:r>
          </a:p>
          <a:p>
            <a:pPr marL="914400" lvl="1" indent="-342900" rtl="0">
              <a:spcBef>
                <a:spcPts val="0"/>
              </a:spcBef>
              <a:buClr>
                <a:schemeClr val="lt1"/>
              </a:buClr>
              <a:buSzPct val="100000"/>
              <a:buFont typeface="Courier New"/>
              <a:buChar char="o"/>
            </a:pPr>
            <a:r>
              <a:rPr lang="en" sz="1800"/>
              <a:t>Easy to copy the Font ROM and its scaling algorithm to new games </a:t>
            </a:r>
          </a:p>
          <a:p>
            <a:pPr marL="914400" lvl="1" indent="-342900" rtl="0">
              <a:spcBef>
                <a:spcPts val="0"/>
              </a:spcBef>
              <a:buClr>
                <a:schemeClr val="lt1"/>
              </a:buClr>
              <a:buSzPct val="100000"/>
              <a:buFont typeface="Courier New"/>
              <a:buChar char="o"/>
            </a:pPr>
            <a:r>
              <a:rPr lang="en" sz="1800"/>
              <a:t>Easy to add more text if the game is improved / features added</a:t>
            </a:r>
          </a:p>
          <a:p>
            <a:pPr marL="914400" lvl="1" indent="-342900" rtl="0">
              <a:spcBef>
                <a:spcPts val="0"/>
              </a:spcBef>
              <a:buClr>
                <a:schemeClr val="lt1"/>
              </a:buClr>
              <a:buSzPct val="100000"/>
              <a:buFont typeface="Courier New"/>
              <a:buChar char="o"/>
            </a:pPr>
            <a:r>
              <a:rPr lang="en" sz="1800"/>
              <a:t>Extra labor up front = cost savings in the future!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Font ROM example</a:t>
            </a:r>
          </a:p>
        </p:txBody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2910299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{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8'b00000000, // 0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8'b00000000, // 1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8'b00010000, // 2    *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8'b00111000, // 3   ***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8'b01101100, // 4  ** **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8'b11000110, // 5 **   **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8'b11000110, // 6 **   **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8'b11111110, // 7 *******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8'b11000110, // 8 **   **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8'b11000110, // 9 **   **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8'b11000110, // a **   **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8'b11000110, // b **   **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8'b00000000, // c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8'b00000000, // d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8'b00000000, // e</a:t>
            </a:r>
          </a:p>
          <a:p>
            <a:pPr rtl="0">
              <a:spcBef>
                <a:spcPts val="0"/>
              </a:spcBef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8'b00000000  // f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</p:txBody>
      </p:sp>
      <p:sp>
        <p:nvSpPr>
          <p:cNvPr id="147" name="Shape 147"/>
          <p:cNvSpPr txBox="1">
            <a:spLocks noGrp="1"/>
          </p:cNvSpPr>
          <p:nvPr>
            <p:ph type="body" idx="2"/>
          </p:nvPr>
        </p:nvSpPr>
        <p:spPr>
          <a:xfrm>
            <a:off x="3367500" y="1314450"/>
            <a:ext cx="5319300" cy="3028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sz="1800"/>
          </a:p>
          <a:p>
            <a:pPr rtl="0">
              <a:spcBef>
                <a:spcPts val="0"/>
              </a:spcBef>
              <a:buNone/>
            </a:pPr>
            <a:endParaRPr sz="1800"/>
          </a:p>
          <a:p>
            <a:pPr rtl="0">
              <a:spcBef>
                <a:spcPts val="0"/>
              </a:spcBef>
              <a:buNone/>
            </a:pPr>
            <a:r>
              <a:rPr lang="en" sz="1800"/>
              <a:t>The “A” to the left (and in our code) was adapted from a VHDL example at the link below.</a:t>
            </a:r>
          </a:p>
          <a:p>
            <a:pPr rtl="0">
              <a:spcBef>
                <a:spcPts val="0"/>
              </a:spcBef>
              <a:buNone/>
            </a:pPr>
            <a:endParaRPr sz="1800"/>
          </a:p>
          <a:p>
            <a:pPr rtl="0">
              <a:spcBef>
                <a:spcPts val="0"/>
              </a:spcBef>
              <a:buNone/>
            </a:pPr>
            <a:r>
              <a:rPr lang="en" sz="1800"/>
              <a:t>All other characters were designed by hand to fit the same tile size and the game aesthetics.</a:t>
            </a:r>
          </a:p>
          <a:p>
            <a:pPr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Space above and below the character allows the line spacing to scale with the tile size.</a:t>
            </a:r>
          </a:p>
        </p:txBody>
      </p:sp>
      <p:sp>
        <p:nvSpPr>
          <p:cNvPr id="148" name="Shape 148"/>
          <p:cNvSpPr txBox="1"/>
          <p:nvPr/>
        </p:nvSpPr>
        <p:spPr>
          <a:xfrm>
            <a:off x="560925" y="4588925"/>
            <a:ext cx="8330999" cy="33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“A” source:   http://ece320web.groups.et.byu.net/labs/VGATextGeneration/VGA_Terminal.html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8125" y="152400"/>
            <a:ext cx="7115350" cy="4828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>
            <a:off x="457200" y="1128900"/>
            <a:ext cx="700500" cy="28856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 rtl="0">
              <a:spcBef>
                <a:spcPts val="0"/>
              </a:spcBef>
              <a:buNone/>
            </a:pPr>
            <a:r>
              <a:rPr lang="en"/>
              <a:t>B</a:t>
            </a:r>
          </a:p>
          <a:p>
            <a:pPr algn="ctr" rtl="0">
              <a:spcBef>
                <a:spcPts val="0"/>
              </a:spcBef>
              <a:buNone/>
            </a:pPr>
            <a:r>
              <a:rPr lang="en"/>
              <a:t>L</a:t>
            </a:r>
          </a:p>
          <a:p>
            <a:pPr algn="ctr" rtl="0">
              <a:spcBef>
                <a:spcPts val="0"/>
              </a:spcBef>
              <a:buNone/>
            </a:pPr>
            <a:r>
              <a:rPr lang="en"/>
              <a:t>O</a:t>
            </a:r>
          </a:p>
          <a:p>
            <a:pPr algn="ctr" rtl="0">
              <a:spcBef>
                <a:spcPts val="0"/>
              </a:spcBef>
              <a:buNone/>
            </a:pPr>
            <a:r>
              <a:rPr lang="en"/>
              <a:t>C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K</a:t>
            </a:r>
          </a:p>
        </p:txBody>
      </p:sp>
      <p:sp>
        <p:nvSpPr>
          <p:cNvPr id="155" name="Shape 155"/>
          <p:cNvSpPr txBox="1">
            <a:spLocks noGrp="1"/>
          </p:cNvSpPr>
          <p:nvPr>
            <p:ph type="title" idx="2"/>
          </p:nvPr>
        </p:nvSpPr>
        <p:spPr>
          <a:xfrm>
            <a:off x="8191500" y="531300"/>
            <a:ext cx="700500" cy="4080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 rtl="0">
              <a:spcBef>
                <a:spcPts val="0"/>
              </a:spcBef>
              <a:buNone/>
            </a:pPr>
            <a:r>
              <a:rPr lang="en"/>
              <a:t>D</a:t>
            </a:r>
          </a:p>
          <a:p>
            <a:pPr algn="ctr" rtl="0">
              <a:spcBef>
                <a:spcPts val="0"/>
              </a:spcBef>
              <a:buNone/>
            </a:pPr>
            <a:r>
              <a:rPr lang="en"/>
              <a:t>I</a:t>
            </a:r>
          </a:p>
          <a:p>
            <a:pPr algn="ctr" rtl="0">
              <a:spcBef>
                <a:spcPts val="0"/>
              </a:spcBef>
              <a:buNone/>
            </a:pPr>
            <a:r>
              <a:rPr lang="en"/>
              <a:t>A</a:t>
            </a:r>
          </a:p>
          <a:p>
            <a:pPr algn="ctr" rtl="0">
              <a:spcBef>
                <a:spcPts val="0"/>
              </a:spcBef>
              <a:buNone/>
            </a:pPr>
            <a:r>
              <a:rPr lang="en"/>
              <a:t>G</a:t>
            </a:r>
          </a:p>
          <a:p>
            <a:pPr algn="ctr" rtl="0">
              <a:spcBef>
                <a:spcPts val="0"/>
              </a:spcBef>
              <a:buNone/>
            </a:pPr>
            <a:r>
              <a:rPr lang="en"/>
              <a:t>R</a:t>
            </a:r>
          </a:p>
          <a:p>
            <a:pPr algn="ctr" rtl="0">
              <a:spcBef>
                <a:spcPts val="0"/>
              </a:spcBef>
              <a:buNone/>
            </a:pPr>
            <a:r>
              <a:rPr lang="en"/>
              <a:t>A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M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Sprite Timeline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Initial milestone: to have the bomber and pads moving in a continuous horizontal manner on the screen.</a:t>
            </a:r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Have a bomb to fall vertically, run in an endless loop.</a:t>
            </a:r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One bomber could be seen at a time on the screen, by commenting out the other. Similarly, the the pads could also be independently commented out.</a:t>
            </a:r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Background created later via an if-else block.</a:t>
            </a:r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Basics accomplished, now the code was modified to have pads, bomber(s) and bombs move according to user input.</a:t>
            </a:r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Sprites move either left or right on button presses, and stay still otherwise.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Verilog Code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4119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if (pad_r &amp; pad_hi &lt; 640) begin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	pad_lo &lt;= pad_lo + 3'b001;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	pad_hi &lt;= pad_hi + 3'b001;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end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else if(pad_l &amp; pad_lo&gt;1)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begin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pad_lo &lt;= pad_lo - 3'b001;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	pad_hi &lt;= pad_hi - 3'b001;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end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else begin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	pad_lo &lt;=pad_lo; //0;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	pad_hi &lt;=pad_hi; //63;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end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 if ((bomb_bot &lt; 400) &amp; (pad_hi&gt;=bomb_lo&amp;pad_hi&lt;=bomb_lo+85)) begin //Bottom of the screen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	x&lt;=1;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	bmb&lt;=1;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	bomb_top &lt;= bomb_top + 3'b001;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	bomb_bot &lt;= bomb_bot + 3'b001;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800"/>
              <a:t>			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000"/>
              <a:t>Verilog code (continued…)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849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rst_1&lt;=0;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if(bomb_bot==140 | bomb_bot==172 |bomb_bot==205 | bomb_bot==237 | bomb_bot==270 |bomb_bot==302 |bomb_bot==334|bomb_bot==366)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	begin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	rst_1&lt;=1;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900" b="1"/>
              <a:t>			end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else if ((bomb_bot == 399) &amp; (pad_hi&gt;=bomb_lo &amp; pad_hi&lt;=bomb_lo+85))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	begin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	score &lt;= score + 1;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	end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/>
              <a:t>		end 	</a:t>
            </a:r>
            <a:r>
              <a:rPr lang="en" sz="900"/>
              <a:t>	</a:t>
            </a:r>
          </a:p>
          <a:p>
            <a:pPr>
              <a:spcBef>
                <a:spcPts val="0"/>
              </a:spcBef>
              <a:buNone/>
            </a:pPr>
            <a:endParaRPr sz="80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Still To Do…	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Fix sprite sync issues</a:t>
            </a:r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Sound Effects</a:t>
            </a:r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Single Player Mode</a:t>
            </a:r>
          </a:p>
          <a:p>
            <a:pPr marL="914400" lvl="1" indent="-342900" rtl="0">
              <a:spcBef>
                <a:spcPts val="0"/>
              </a:spcBef>
              <a:buClr>
                <a:schemeClr val="lt1"/>
              </a:buClr>
              <a:buSzPct val="100000"/>
              <a:buFont typeface="Courier New"/>
              <a:buChar char="o"/>
            </a:pPr>
            <a:r>
              <a:rPr lang="en" sz="1800"/>
              <a:t>Control bomber in pseudo-random pattern</a:t>
            </a:r>
          </a:p>
          <a:p>
            <a:pPr marL="914400" lvl="1" indent="-342900" rtl="0">
              <a:spcBef>
                <a:spcPts val="0"/>
              </a:spcBef>
              <a:buClr>
                <a:schemeClr val="lt1"/>
              </a:buClr>
              <a:buSzPct val="100000"/>
              <a:buFont typeface="Courier New"/>
              <a:buChar char="o"/>
            </a:pPr>
            <a:r>
              <a:rPr lang="en" sz="1800"/>
              <a:t>Increment bomber speed</a:t>
            </a:r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Extra: Bluetooth game controller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final_project_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01463" y="697940"/>
            <a:ext cx="6711794" cy="3775384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192" name="Shape 192"/>
          <p:cNvPicPr preferRelativeResize="0"/>
          <p:nvPr/>
        </p:nvPicPr>
        <p:blipFill rotWithShape="1">
          <a:blip r:embed="rId3">
            <a:alphaModFix/>
          </a:blip>
          <a:srcRect l="4997" t="9362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b="1">
                <a:solidFill>
                  <a:schemeClr val="lt2"/>
                </a:solidFill>
              </a:rPr>
              <a:t>Questions?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000" dirty="0"/>
              <a:t>Why did we do this??</a:t>
            </a: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60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 dirty="0"/>
              <a:t>Kaboom is one of Atari’s most popular and successful games.</a:t>
            </a:r>
          </a:p>
          <a:p>
            <a:pPr marL="457200" lvl="0" indent="-342900" rtl="0">
              <a:lnSpc>
                <a:spcPct val="150000"/>
              </a:lnSpc>
              <a:spcBef>
                <a:spcPts val="60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 dirty="0"/>
              <a:t>We have made an attempt to resurrect this popular game, with few changes.</a:t>
            </a:r>
          </a:p>
          <a:p>
            <a:pPr marL="457200" lvl="0" indent="-342900" rtl="0">
              <a:lnSpc>
                <a:spcPct val="150000"/>
              </a:lnSpc>
              <a:spcBef>
                <a:spcPts val="60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 dirty="0"/>
              <a:t>Gives everyone a chance to revisit their childhood days, revive memories of all the wonderful arcade games of the 90’s!</a:t>
            </a:r>
          </a:p>
          <a:p>
            <a:pPr marL="457200" lvl="0" indent="-342900" rtl="0">
              <a:lnSpc>
                <a:spcPct val="150000"/>
              </a:lnSpc>
              <a:spcBef>
                <a:spcPts val="60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 dirty="0"/>
              <a:t>Implementing an arcade game like Kaboom on an FPGA gives the advantage of portability.</a:t>
            </a:r>
          </a:p>
          <a:p>
            <a:pPr marL="457200" lvl="0" indent="-342900">
              <a:lnSpc>
                <a:spcPct val="150000"/>
              </a:lnSpc>
              <a:spcBef>
                <a:spcPts val="60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 dirty="0"/>
              <a:t>Something to unwind with, after a tiring day :)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000"/>
              <a:t>How it works….</a:t>
            </a:r>
          </a:p>
        </p:txBody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457200" y="1649275"/>
            <a:ext cx="8229600" cy="33659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VGA is the heart of our project.</a:t>
            </a:r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On programming the FPGA, the title screen appears on the monitor, with a “Press Start to Play” message, and our names.</a:t>
            </a:r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On doing so, which here means activating a switch on the Nexys-3 board, or pushing a button on the JAMMA interface, we enter into the game mode.</a:t>
            </a:r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The game involves moving the bomber continuously from left to right and back; same with the pad at the bottom.</a:t>
            </a:r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These movements are achieved via the buttons on the Nexys-3 board.</a:t>
            </a:r>
          </a:p>
          <a:p>
            <a:pPr marL="457200" lvl="0" indent="-3429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Score increments each time a bomb is caught. The score is displayed on the screen in decimal form, and on the 7-segment display in hex form.</a:t>
            </a:r>
          </a:p>
        </p:txBody>
      </p:sp>
      <p:pic>
        <p:nvPicPr>
          <p:cNvPr id="91" name="Shape 91"/>
          <p:cNvPicPr preferRelativeResize="0"/>
          <p:nvPr/>
        </p:nvPicPr>
        <p:blipFill rotWithShape="1">
          <a:blip r:embed="rId3">
            <a:alphaModFix/>
          </a:blip>
          <a:srcRect l="20710" t="11843" r="12843" b="22758"/>
          <a:stretch/>
        </p:blipFill>
        <p:spPr>
          <a:xfrm>
            <a:off x="4587450" y="64150"/>
            <a:ext cx="4099347" cy="1967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000"/>
              <a:t>What else???</a:t>
            </a:r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 dirty="0"/>
              <a:t>Pause and Resume function.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endParaRPr sz="600" dirty="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 dirty="0"/>
              <a:t>“Game Over” and “You Win” Screens.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endParaRPr sz="600" dirty="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 dirty="0"/>
              <a:t>Sound Effects and Bluetooth Game Controller.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endParaRPr sz="600" dirty="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 dirty="0"/>
              <a:t>Also replaced the happy bomber sprites with and without bomb with the ones which are more lively and energetic in throwing bombs...</a:t>
            </a:r>
          </a:p>
          <a:p>
            <a:pPr lvl="0">
              <a:spcBef>
                <a:spcPts val="0"/>
              </a:spcBef>
              <a:buNone/>
            </a:pPr>
            <a:endParaRPr sz="18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000" dirty="0"/>
              <a:t>Graphics Implementation</a:t>
            </a:r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 dirty="0"/>
              <a:t>Almost all graphics were designed from scratch.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 dirty="0"/>
              <a:t>We used the 576KB BRAM available on board to fit them into the design.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 dirty="0"/>
              <a:t>Graphics were re-dimensioned in order to meet size constraints. And background is dynamically generated in order to save memory.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 dirty="0"/>
              <a:t>We built a C# application to convert each sprite into a COE file in order to initialize the BRAM.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 dirty="0"/>
              <a:t>We treat each sprite as a “block” and we fetch the image pixel by pixel into the FPGA. Then we are able to move the “block” at our will. It is also useful to check for collisions.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rtl="0">
              <a:spcBef>
                <a:spcPts val="0"/>
              </a:spcBef>
              <a:buNone/>
            </a:pPr>
            <a:endParaRPr sz="1800" dirty="0"/>
          </a:p>
          <a:p>
            <a:pPr rtl="0">
              <a:spcBef>
                <a:spcPts val="0"/>
              </a:spcBef>
              <a:buNone/>
            </a:pPr>
            <a:endParaRPr sz="1800" dirty="0"/>
          </a:p>
          <a:p>
            <a:pPr rtl="0">
              <a:spcBef>
                <a:spcPts val="0"/>
              </a:spcBef>
              <a:buNone/>
            </a:pPr>
            <a:endParaRPr sz="1800" dirty="0"/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 dirty="0"/>
              <a:t>The Happy Bomber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 dirty="0"/>
              <a:t>Bombs 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 dirty="0"/>
              <a:t>Pads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 dirty="0"/>
              <a:t>Explosion			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000"/>
              <a:t>The Sprites</a:t>
            </a:r>
          </a:p>
        </p:txBody>
      </p:sp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7700" y="1409100"/>
            <a:ext cx="609600" cy="83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2851" y="2094899"/>
            <a:ext cx="209550" cy="3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12826" y="2721200"/>
            <a:ext cx="6096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Shape 11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989750" y="1409099"/>
            <a:ext cx="3717599" cy="2878199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 txBox="1"/>
          <p:nvPr/>
        </p:nvSpPr>
        <p:spPr>
          <a:xfrm>
            <a:off x="4989750" y="2721200"/>
            <a:ext cx="3717599" cy="689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Background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342" y="1409098"/>
            <a:ext cx="605367" cy="83820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2764" y="3141633"/>
            <a:ext cx="501650" cy="505394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000"/>
              <a:t>Our requirements for this project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34290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Digilent Nexys3 Spartan-6 FPGA board </a:t>
            </a:r>
          </a:p>
          <a:p>
            <a:pPr marL="914400" marR="0" lvl="1" indent="-34290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</a:pPr>
            <a:r>
              <a:rPr lang="en" sz="1800"/>
              <a:t>VGA module, BRAM capabilities, Buttons/Switches, 7-segment display, PMOD ports, PMOD AMP2 module, UART port</a:t>
            </a:r>
          </a:p>
          <a:p>
            <a:pPr marL="457200" marR="0" lvl="0" indent="-34290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VGA display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JAMMA Interface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Bluetooth module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Xilinx ISE Design Suite</a:t>
            </a:r>
          </a:p>
          <a:p>
            <a:pPr marL="914400" lvl="1" indent="-342900" rtl="0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Courier New"/>
              <a:buChar char="o"/>
            </a:pPr>
            <a:r>
              <a:rPr lang="en" sz="1800"/>
              <a:t>IP Core tools</a:t>
            </a:r>
          </a:p>
          <a:p>
            <a:pPr lvl="0">
              <a:spcBef>
                <a:spcPts val="0"/>
              </a:spcBef>
              <a:buNone/>
            </a:pPr>
            <a:endParaRPr sz="180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000" dirty="0"/>
              <a:t>What did our design do</a:t>
            </a:r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 dirty="0"/>
              <a:t>The principal objective of our design was to emulate Kaboom on an FPGA.</a:t>
            </a:r>
          </a:p>
          <a:p>
            <a: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 dirty="0"/>
              <a:t>The FPGA had to be capable of performing 90%, to nearly all the functions available in the original version. </a:t>
            </a:r>
          </a:p>
          <a:p>
            <a: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 dirty="0"/>
              <a:t>All the graphic features, like detection of bombs by the pads, have been implemented purely through calculations of the horizontal and vertical coordinates of the VGA display.</a:t>
            </a:r>
          </a:p>
          <a:p>
            <a: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 dirty="0"/>
              <a:t>The VGA module reads the information stored at BRAM and draws the sprites on the display, in positions specified by appropriate x and y coordinates.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Title Slide &amp; Text implementation</a:t>
            </a:r>
          </a:p>
        </p:txBody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The title slide, while graphically simple, has a powerful underlying mechanism: a scalable Font ROM.</a:t>
            </a:r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Character tiles are read from a ROM module.</a:t>
            </a:r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A variable scale factor allows the same tile to draw different size text.</a:t>
            </a:r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Pixel boundaries of each tile are at a dynamically scaled offset from a center point, allowing text to grow or shrink.</a:t>
            </a:r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The reference position can also be altered, allowing text to move. </a:t>
            </a:r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Current Implementations: Title Page, Scoreboard, Game Over, You Win</a:t>
            </a:r>
          </a:p>
          <a:p>
            <a:pPr marL="457200" lvl="0" indent="-3429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sz="1800"/>
              <a:t>Planned Enhancements: </a:t>
            </a:r>
          </a:p>
          <a:p>
            <a:pPr marL="914400" lvl="1" indent="-342900" rtl="0">
              <a:spcBef>
                <a:spcPts val="0"/>
              </a:spcBef>
              <a:buClr>
                <a:schemeClr val="lt1"/>
              </a:buClr>
              <a:buSzPct val="100000"/>
              <a:buFont typeface="Courier New"/>
              <a:buChar char="o"/>
            </a:pPr>
            <a:r>
              <a:rPr lang="en" sz="1800"/>
              <a:t>Pause</a:t>
            </a:r>
          </a:p>
          <a:p>
            <a:pPr marL="914400" lvl="1" indent="-342900" rtl="0">
              <a:spcBef>
                <a:spcPts val="0"/>
              </a:spcBef>
              <a:buClr>
                <a:schemeClr val="lt1"/>
              </a:buClr>
              <a:buSzPct val="100000"/>
              <a:buFont typeface="Courier New"/>
              <a:buChar char="o"/>
            </a:pPr>
            <a:r>
              <a:rPr lang="en" sz="1800"/>
              <a:t>Missed Bomb Count </a:t>
            </a:r>
          </a:p>
          <a:p>
            <a:pPr marL="914400" lvl="1" indent="-342900" rtl="0">
              <a:spcBef>
                <a:spcPts val="0"/>
              </a:spcBef>
              <a:buClr>
                <a:schemeClr val="lt1"/>
              </a:buClr>
              <a:buSzPct val="100000"/>
              <a:buFont typeface="Courier New"/>
              <a:buChar char="o"/>
            </a:pPr>
            <a:r>
              <a:rPr lang="en" sz="1800"/>
              <a:t>dynamically appearing text that “types” itself across the title screen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potlight">
  <a:themeElements>
    <a:clrScheme name="Custom 439">
      <a:dk1>
        <a:srgbClr val="000000"/>
      </a:dk1>
      <a:lt1>
        <a:srgbClr val="FFFFFF"/>
      </a:lt1>
      <a:dk2>
        <a:srgbClr val="5C6E95"/>
      </a:dk2>
      <a:lt2>
        <a:srgbClr val="ACB4C2"/>
      </a:lt2>
      <a:accent1>
        <a:srgbClr val="667E50"/>
      </a:accent1>
      <a:accent2>
        <a:srgbClr val="CFBF73"/>
      </a:accent2>
      <a:accent3>
        <a:srgbClr val="8C7C82"/>
      </a:accent3>
      <a:accent4>
        <a:srgbClr val="9ABF87"/>
      </a:accent4>
      <a:accent5>
        <a:srgbClr val="CF9462"/>
      </a:accent5>
      <a:accent6>
        <a:srgbClr val="A25642"/>
      </a:accent6>
      <a:hlink>
        <a:srgbClr val="5173A5"/>
      </a:hlink>
      <a:folHlink>
        <a:srgbClr val="68728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1076</Words>
  <Application>Microsoft Office PowerPoint</Application>
  <PresentationFormat>On-screen Show (16:9)</PresentationFormat>
  <Paragraphs>175</Paragraphs>
  <Slides>19</Slides>
  <Notes>19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Courier New</vt:lpstr>
      <vt:lpstr>Trebuchet MS</vt:lpstr>
      <vt:lpstr>spotlight</vt:lpstr>
      <vt:lpstr>PowerPoint Presentation</vt:lpstr>
      <vt:lpstr>Why did we do this??</vt:lpstr>
      <vt:lpstr>How it works….</vt:lpstr>
      <vt:lpstr>What else???</vt:lpstr>
      <vt:lpstr>Graphics Implementation</vt:lpstr>
      <vt:lpstr>The Sprites</vt:lpstr>
      <vt:lpstr>Our requirements for this project</vt:lpstr>
      <vt:lpstr>What did our design do</vt:lpstr>
      <vt:lpstr>Title Slide &amp; Text implementation</vt:lpstr>
      <vt:lpstr>Scalable Font ROM</vt:lpstr>
      <vt:lpstr>Font ROM example</vt:lpstr>
      <vt:lpstr>B L O C K</vt:lpstr>
      <vt:lpstr>Sprite Timeline</vt:lpstr>
      <vt:lpstr>Verilog Code</vt:lpstr>
      <vt:lpstr>Verilog code (continued…)</vt:lpstr>
      <vt:lpstr>Still To Do…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Juan Carlos</dc:creator>
  <cp:lastModifiedBy>Morales Torrico, Juan, Carlos/Sr.</cp:lastModifiedBy>
  <cp:revision>2</cp:revision>
  <dcterms:modified xsi:type="dcterms:W3CDTF">2015-04-23T17:41:06Z</dcterms:modified>
</cp:coreProperties>
</file>